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"/>
          <p:cNvGrpSpPr/>
          <p:nvPr/>
        </p:nvGrpSpPr>
        <p:grpSpPr>
          <a:xfrm>
            <a:off x="-5419" y="-1"/>
            <a:ext cx="24389419" cy="13721764"/>
            <a:chOff x="0" y="0"/>
            <a:chExt cx="24389418" cy="13721763"/>
          </a:xfrm>
        </p:grpSpPr>
        <p:sp>
          <p:nvSpPr>
            <p:cNvPr id="11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13" name="pasted-image.png" descr="pasted-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0647" y="160137"/>
              <a:ext cx="3229665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" name="My Tuleap Story"/>
          <p:cNvSpPr/>
          <p:nvPr/>
        </p:nvSpPr>
        <p:spPr>
          <a:xfrm>
            <a:off x="10348633" y="12574835"/>
            <a:ext cx="5007534" cy="85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58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My Tuleap Story</a:t>
            </a:r>
          </a:p>
        </p:txBody>
      </p:sp>
      <p:sp>
        <p:nvSpPr>
          <p:cNvPr id="16" name="#TuleapCon2017      @TuleapOpenALM"/>
          <p:cNvSpPr/>
          <p:nvPr/>
        </p:nvSpPr>
        <p:spPr>
          <a:xfrm>
            <a:off x="16912333" y="12716637"/>
            <a:ext cx="7084226" cy="63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r" defTabSz="815468">
              <a:lnSpc>
                <a:spcPct val="93000"/>
              </a:lnSpc>
              <a:defRPr sz="27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#TuleapCon2017      @TuleapOpenALM        </a:t>
            </a:r>
          </a:p>
        </p:txBody>
      </p:sp>
      <p:sp>
        <p:nvSpPr>
          <p:cNvPr id="17" name="100 % Agile &amp; Open Source"/>
          <p:cNvSpPr/>
          <p:nvPr/>
        </p:nvSpPr>
        <p:spPr>
          <a:xfrm>
            <a:off x="17948104" y="277468"/>
            <a:ext cx="6406203" cy="83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l" defTabSz="815468">
              <a:lnSpc>
                <a:spcPct val="93000"/>
              </a:lnSpc>
              <a:defRPr sz="39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100 % Agile &amp; Open Source</a:t>
            </a:r>
          </a:p>
        </p:txBody>
      </p:sp>
      <p:sp>
        <p:nvSpPr>
          <p:cNvPr id="1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mage"/>
          <p:cNvSpPr/>
          <p:nvPr>
            <p:ph type="pic" idx="13"/>
          </p:nvPr>
        </p:nvSpPr>
        <p:spPr>
          <a:xfrm>
            <a:off x="3124993" y="1863724"/>
            <a:ext cx="18135601" cy="8737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6" name="Title Text"/>
          <p:cNvSpPr/>
          <p:nvPr>
            <p:ph type="title"/>
          </p:nvPr>
        </p:nvSpPr>
        <p:spPr>
          <a:xfrm>
            <a:off x="635000" y="10329862"/>
            <a:ext cx="23114000" cy="2006601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Title Text</a:t>
            </a:r>
          </a:p>
        </p:txBody>
      </p:sp>
      <p:grpSp>
        <p:nvGrpSpPr>
          <p:cNvPr id="32" name="Group"/>
          <p:cNvGrpSpPr/>
          <p:nvPr/>
        </p:nvGrpSpPr>
        <p:grpSpPr>
          <a:xfrm>
            <a:off x="-5419" y="-1"/>
            <a:ext cx="24390884" cy="13721764"/>
            <a:chOff x="0" y="0"/>
            <a:chExt cx="24390883" cy="13721763"/>
          </a:xfrm>
        </p:grpSpPr>
        <p:sp>
          <p:nvSpPr>
            <p:cNvPr id="27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" name="Agile &amp; Libre"/>
            <p:cNvSpPr/>
            <p:nvPr/>
          </p:nvSpPr>
          <p:spPr>
            <a:xfrm>
              <a:off x="323213" y="12572039"/>
              <a:ext cx="3659233" cy="9787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987" tIns="82987" rIns="82987" bIns="82987" numCol="1" anchor="t">
              <a:spAutoFit/>
            </a:bodyPr>
            <a:lstStyle>
              <a:lvl1pPr algn="l" defTabSz="815468">
                <a:lnSpc>
                  <a:spcPct val="93000"/>
                </a:lnSpc>
                <a:defRPr sz="4700">
                  <a:solidFill>
                    <a:srgbClr val="F6A719"/>
                  </a:solidFill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/>
              <a:r>
                <a:t>Agile &amp; Libre</a:t>
              </a:r>
            </a:p>
          </p:txBody>
        </p:sp>
        <p:pic>
          <p:nvPicPr>
            <p:cNvPr id="30" name="logo-tuleapcon-white.png" descr="logo-tuleapcon-white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93793" y="160137"/>
              <a:ext cx="6298661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@TuleapOpenALM"/>
            <p:cNvSpPr/>
            <p:nvPr/>
          </p:nvSpPr>
          <p:spPr>
            <a:xfrm>
              <a:off x="21078222" y="413699"/>
              <a:ext cx="3312662" cy="635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987" tIns="82987" rIns="82987" bIns="82987" numCol="1" anchor="t">
              <a:spAutoFit/>
            </a:bodyPr>
            <a:lstStyle>
              <a:lvl1pPr algn="r" defTabSz="815468">
                <a:lnSpc>
                  <a:spcPct val="93000"/>
                </a:lnSpc>
                <a:defRPr sz="2700">
                  <a:solidFill>
                    <a:srgbClr val="F6A719"/>
                  </a:solidFill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/>
              <a:r>
                <a:t>@TuleapOpenALM  </a:t>
              </a:r>
            </a:p>
          </p:txBody>
        </p:sp>
      </p:grpSp>
      <p:sp>
        <p:nvSpPr>
          <p:cNvPr id="3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mage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Title Text</a:t>
            </a:r>
          </a:p>
        </p:txBody>
      </p:sp>
      <p:grpSp>
        <p:nvGrpSpPr>
          <p:cNvPr id="52" name="Group"/>
          <p:cNvGrpSpPr/>
          <p:nvPr/>
        </p:nvGrpSpPr>
        <p:grpSpPr>
          <a:xfrm>
            <a:off x="-5419" y="-1"/>
            <a:ext cx="24389419" cy="13721764"/>
            <a:chOff x="0" y="0"/>
            <a:chExt cx="24389418" cy="13721763"/>
          </a:xfrm>
        </p:grpSpPr>
        <p:sp>
          <p:nvSpPr>
            <p:cNvPr id="49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51" name="logo-tuleapcon-white.png" descr="logo-tuleapcon-white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93793" y="160137"/>
              <a:ext cx="6298661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3" name="My Tuleap Story"/>
          <p:cNvSpPr/>
          <p:nvPr/>
        </p:nvSpPr>
        <p:spPr>
          <a:xfrm>
            <a:off x="10348633" y="12574835"/>
            <a:ext cx="5007534" cy="85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58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My Tuleap Story</a:t>
            </a:r>
          </a:p>
        </p:txBody>
      </p:sp>
      <p:sp>
        <p:nvSpPr>
          <p:cNvPr id="54" name="#TuleapCon2017      @TuleapOpenALM"/>
          <p:cNvSpPr/>
          <p:nvPr/>
        </p:nvSpPr>
        <p:spPr>
          <a:xfrm>
            <a:off x="16912333" y="12716637"/>
            <a:ext cx="7084226" cy="63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r" defTabSz="815468">
              <a:lnSpc>
                <a:spcPct val="93000"/>
              </a:lnSpc>
              <a:defRPr sz="27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#TuleapCon2017      @TuleapOpenALM        </a:t>
            </a:r>
          </a:p>
        </p:txBody>
      </p:sp>
      <p:sp>
        <p:nvSpPr>
          <p:cNvPr id="55" name="100 % Agile &amp; Open Source"/>
          <p:cNvSpPr/>
          <p:nvPr/>
        </p:nvSpPr>
        <p:spPr>
          <a:xfrm>
            <a:off x="17948104" y="277468"/>
            <a:ext cx="6406203" cy="83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l" defTabSz="815468">
              <a:lnSpc>
                <a:spcPct val="93000"/>
              </a:lnSpc>
              <a:defRPr sz="39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100 % Agile &amp; Open Source</a:t>
            </a:r>
          </a:p>
        </p:txBody>
      </p:sp>
      <p:sp>
        <p:nvSpPr>
          <p:cNvPr id="5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/>
          <p:nvPr>
            <p:ph type="title"/>
          </p:nvPr>
        </p:nvSpPr>
        <p:spPr>
          <a:xfrm>
            <a:off x="1689100" y="20955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4" name="Body Level One…"/>
          <p:cNvSpPr/>
          <p:nvPr>
            <p:ph type="body" idx="1"/>
          </p:nvPr>
        </p:nvSpPr>
        <p:spPr>
          <a:xfrm>
            <a:off x="1689100" y="4243368"/>
            <a:ext cx="21005800" cy="8011109"/>
          </a:xfrm>
          <a:prstGeom prst="rect">
            <a:avLst/>
          </a:prstGeom>
        </p:spPr>
        <p:txBody>
          <a:bodyPr/>
          <a:lstStyle>
            <a:lvl1pPr>
              <a:spcBef>
                <a:spcPts val="5900"/>
              </a:spcBef>
              <a:defRPr>
                <a:latin typeface="Myriad Pro"/>
                <a:ea typeface="Myriad Pro"/>
                <a:cs typeface="Myriad Pro"/>
                <a:sym typeface="Myriad Pro"/>
              </a:defRPr>
            </a:lvl1pPr>
            <a:lvl2pPr>
              <a:spcBef>
                <a:spcPts val="5900"/>
              </a:spcBef>
              <a:defRPr>
                <a:latin typeface="Myriad Pro"/>
                <a:ea typeface="Myriad Pro"/>
                <a:cs typeface="Myriad Pro"/>
                <a:sym typeface="Myriad Pro"/>
              </a:defRPr>
            </a:lvl2pPr>
            <a:lvl3pPr>
              <a:spcBef>
                <a:spcPts val="5900"/>
              </a:spcBef>
              <a:defRPr>
                <a:latin typeface="Myriad Pro"/>
                <a:ea typeface="Myriad Pro"/>
                <a:cs typeface="Myriad Pro"/>
                <a:sym typeface="Myriad Pro"/>
              </a:defRPr>
            </a:lvl3pPr>
            <a:lvl4pPr>
              <a:spcBef>
                <a:spcPts val="5900"/>
              </a:spcBef>
              <a:defRPr>
                <a:latin typeface="Myriad Pro"/>
                <a:ea typeface="Myriad Pro"/>
                <a:cs typeface="Myriad Pro"/>
                <a:sym typeface="Myriad Pro"/>
              </a:defRPr>
            </a:lvl4pPr>
            <a:lvl5pPr>
              <a:spcBef>
                <a:spcPts val="5900"/>
              </a:spcBef>
              <a:defRPr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68" name="Group"/>
          <p:cNvGrpSpPr/>
          <p:nvPr/>
        </p:nvGrpSpPr>
        <p:grpSpPr>
          <a:xfrm>
            <a:off x="-5419" y="-1"/>
            <a:ext cx="24389419" cy="13721764"/>
            <a:chOff x="0" y="0"/>
            <a:chExt cx="24389418" cy="13721763"/>
          </a:xfrm>
        </p:grpSpPr>
        <p:sp>
          <p:nvSpPr>
            <p:cNvPr id="65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6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67" name="logo-tuleapcon-white.png" descr="logo-tuleapcon-white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93793" y="160137"/>
              <a:ext cx="6298661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9" name="#TuleapCon2017      @TuleapOpenALM"/>
          <p:cNvSpPr/>
          <p:nvPr/>
        </p:nvSpPr>
        <p:spPr>
          <a:xfrm>
            <a:off x="16912333" y="12716637"/>
            <a:ext cx="7084226" cy="63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r" defTabSz="815468">
              <a:lnSpc>
                <a:spcPct val="93000"/>
              </a:lnSpc>
              <a:defRPr sz="27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#TuleapCon2017      @TuleapOpenALM        </a:t>
            </a:r>
          </a:p>
        </p:txBody>
      </p:sp>
      <p:sp>
        <p:nvSpPr>
          <p:cNvPr id="70" name="100 % Agile &amp; Open Source"/>
          <p:cNvSpPr/>
          <p:nvPr/>
        </p:nvSpPr>
        <p:spPr>
          <a:xfrm>
            <a:off x="17948104" y="277468"/>
            <a:ext cx="6406203" cy="83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l" defTabSz="815468">
              <a:lnSpc>
                <a:spcPct val="93000"/>
              </a:lnSpc>
              <a:defRPr sz="39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100 % Agile &amp; Open Source</a:t>
            </a:r>
          </a:p>
        </p:txBody>
      </p:sp>
      <p:sp>
        <p:nvSpPr>
          <p:cNvPr id="71" name="My Tuleap Story"/>
          <p:cNvSpPr/>
          <p:nvPr/>
        </p:nvSpPr>
        <p:spPr>
          <a:xfrm>
            <a:off x="10348633" y="12574835"/>
            <a:ext cx="5007534" cy="85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58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My Tuleap Story</a:t>
            </a:r>
          </a:p>
        </p:txBody>
      </p:sp>
      <p:sp>
        <p:nvSpPr>
          <p:cNvPr id="7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–Johnny Appleseed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80" name="“Type a quote here.”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“Type a quote here.” </a:t>
            </a:r>
          </a:p>
        </p:txBody>
      </p:sp>
      <p:grpSp>
        <p:nvGrpSpPr>
          <p:cNvPr id="84" name="Group"/>
          <p:cNvGrpSpPr/>
          <p:nvPr/>
        </p:nvGrpSpPr>
        <p:grpSpPr>
          <a:xfrm>
            <a:off x="-5419" y="-1"/>
            <a:ext cx="24389419" cy="13721764"/>
            <a:chOff x="0" y="0"/>
            <a:chExt cx="24389418" cy="13721763"/>
          </a:xfrm>
        </p:grpSpPr>
        <p:sp>
          <p:nvSpPr>
            <p:cNvPr id="81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83" name="logo-tuleapcon-white.png" descr="logo-tuleapcon-white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93793" y="160137"/>
              <a:ext cx="6298661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5" name="#TuleapCon2017      @TuleapOpenALM"/>
          <p:cNvSpPr/>
          <p:nvPr/>
        </p:nvSpPr>
        <p:spPr>
          <a:xfrm>
            <a:off x="16912333" y="12716637"/>
            <a:ext cx="7084226" cy="63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r" defTabSz="815468">
              <a:lnSpc>
                <a:spcPct val="93000"/>
              </a:lnSpc>
              <a:defRPr sz="27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#TuleapCon2017      @TuleapOpenALM        </a:t>
            </a:r>
          </a:p>
        </p:txBody>
      </p:sp>
      <p:sp>
        <p:nvSpPr>
          <p:cNvPr id="86" name="100 % Agile &amp; Open Source"/>
          <p:cNvSpPr/>
          <p:nvPr/>
        </p:nvSpPr>
        <p:spPr>
          <a:xfrm>
            <a:off x="17846504" y="340968"/>
            <a:ext cx="6406203" cy="839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l" defTabSz="815468">
              <a:lnSpc>
                <a:spcPct val="93000"/>
              </a:lnSpc>
              <a:defRPr sz="39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100 % Agile &amp; Open Source</a:t>
            </a:r>
          </a:p>
        </p:txBody>
      </p:sp>
      <p:sp>
        <p:nvSpPr>
          <p:cNvPr id="87" name="My Tuleap Story"/>
          <p:cNvSpPr/>
          <p:nvPr/>
        </p:nvSpPr>
        <p:spPr>
          <a:xfrm>
            <a:off x="10348633" y="12574835"/>
            <a:ext cx="5007534" cy="85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58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My Tuleap Story</a:t>
            </a:r>
          </a:p>
        </p:txBody>
      </p:sp>
      <p:sp>
        <p:nvSpPr>
          <p:cNvPr id="8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"/>
          <p:cNvGrpSpPr/>
          <p:nvPr/>
        </p:nvGrpSpPr>
        <p:grpSpPr>
          <a:xfrm>
            <a:off x="-2710" y="-2882"/>
            <a:ext cx="24389420" cy="13721764"/>
            <a:chOff x="0" y="0"/>
            <a:chExt cx="24389418" cy="13721763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24384377" cy="1437875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" name="Rectangle"/>
            <p:cNvSpPr/>
            <p:nvPr/>
          </p:nvSpPr>
          <p:spPr>
            <a:xfrm>
              <a:off x="5418" y="12283888"/>
              <a:ext cx="24384001" cy="1437876"/>
            </a:xfrm>
            <a:prstGeom prst="rect">
              <a:avLst/>
            </a:prstGeom>
            <a:solidFill>
              <a:srgbClr val="2D333B"/>
            </a:solidFill>
            <a:ln w="12700" cap="flat">
              <a:solidFill>
                <a:srgbClr val="222000"/>
              </a:solidFill>
              <a:prstDash val="solid"/>
              <a:round/>
            </a:ln>
            <a:effectLst/>
          </p:spPr>
          <p:txBody>
            <a:bodyPr wrap="square" lIns="82987" tIns="82987" rIns="82987" bIns="82987" numCol="1" anchor="ctr">
              <a:noAutofit/>
            </a:bodyPr>
            <a:lstStyle/>
            <a:p>
              <a:pPr algn="l" defTabSz="815468">
                <a:lnSpc>
                  <a:spcPct val="93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" name="100 % Agile &amp; Open Source"/>
            <p:cNvSpPr/>
            <p:nvPr/>
          </p:nvSpPr>
          <p:spPr>
            <a:xfrm>
              <a:off x="17950812" y="280349"/>
              <a:ext cx="6406203" cy="839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82987" tIns="82987" rIns="82987" bIns="82987" numCol="1" anchor="t">
              <a:spAutoFit/>
            </a:bodyPr>
            <a:lstStyle>
              <a:lvl1pPr algn="l" defTabSz="815468">
                <a:lnSpc>
                  <a:spcPct val="93000"/>
                </a:lnSpc>
                <a:defRPr sz="3900">
                  <a:solidFill>
                    <a:srgbClr val="F6A719"/>
                  </a:solidFill>
                  <a:latin typeface="Open Sans"/>
                  <a:ea typeface="Open Sans"/>
                  <a:cs typeface="Open Sans"/>
                  <a:sym typeface="Open Sans"/>
                </a:defRPr>
              </a:lvl1pPr>
            </a:lstStyle>
            <a:p>
              <a:pPr/>
              <a:r>
                <a:t>100 % Agile &amp; Open Source</a:t>
              </a:r>
            </a:p>
          </p:txBody>
        </p:sp>
        <p:pic>
          <p:nvPicPr>
            <p:cNvPr id="98" name="logo-tuleapcon-white.png" descr="logo-tuleapcon-white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93793" y="160137"/>
              <a:ext cx="6298661" cy="114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0" name="Image"/>
          <p:cNvSpPr/>
          <p:nvPr>
            <p:ph type="pic" sz="quarter" idx="13"/>
          </p:nvPr>
        </p:nvSpPr>
        <p:spPr>
          <a:xfrm>
            <a:off x="11468404" y="4208800"/>
            <a:ext cx="1718708" cy="17187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1" name="Name Surname"/>
          <p:cNvSpPr/>
          <p:nvPr>
            <p:ph type="body" sz="quarter" idx="14"/>
          </p:nvPr>
        </p:nvSpPr>
        <p:spPr>
          <a:xfrm>
            <a:off x="3658348" y="6332299"/>
            <a:ext cx="17067304" cy="10414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584200">
              <a:spcBef>
                <a:spcPts val="0"/>
              </a:spcBef>
              <a:buSzTx/>
              <a:buNone/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Name Surname</a:t>
            </a:r>
          </a:p>
        </p:txBody>
      </p:sp>
      <p:sp>
        <p:nvSpPr>
          <p:cNvPr id="102" name="Company"/>
          <p:cNvSpPr/>
          <p:nvPr>
            <p:ph type="body" sz="quarter" idx="15"/>
          </p:nvPr>
        </p:nvSpPr>
        <p:spPr>
          <a:xfrm>
            <a:off x="3662668" y="7791350"/>
            <a:ext cx="17058663" cy="6477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584200">
              <a:spcBef>
                <a:spcPts val="4200"/>
              </a:spcBef>
              <a:buSzTx/>
              <a:buNone/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Company</a:t>
            </a:r>
          </a:p>
        </p:txBody>
      </p:sp>
      <p:sp>
        <p:nvSpPr>
          <p:cNvPr id="103" name="@twitter"/>
          <p:cNvSpPr/>
          <p:nvPr>
            <p:ph type="body" sz="quarter" idx="16"/>
          </p:nvPr>
        </p:nvSpPr>
        <p:spPr>
          <a:xfrm>
            <a:off x="14558607" y="9011900"/>
            <a:ext cx="3880887" cy="5080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defTabSz="584200">
              <a:spcBef>
                <a:spcPts val="4200"/>
              </a:spcBef>
              <a:buSzTx/>
              <a:buNone/>
              <a:defRPr sz="2300">
                <a:solidFill>
                  <a:srgbClr val="767676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@twitter</a:t>
            </a:r>
          </a:p>
        </p:txBody>
      </p:sp>
      <p:pic>
        <p:nvPicPr>
          <p:cNvPr id="10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202130" y="9170650"/>
            <a:ext cx="292101" cy="241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email"/>
          <p:cNvSpPr/>
          <p:nvPr>
            <p:ph type="body" sz="quarter" idx="17"/>
          </p:nvPr>
        </p:nvSpPr>
        <p:spPr>
          <a:xfrm>
            <a:off x="9022715" y="9011900"/>
            <a:ext cx="3783722" cy="5080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defTabSz="584200">
              <a:spcBef>
                <a:spcPts val="4200"/>
              </a:spcBef>
              <a:buSzTx/>
              <a:buNone/>
              <a:defRPr sz="2300">
                <a:solidFill>
                  <a:srgbClr val="767676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email</a:t>
            </a:r>
          </a:p>
        </p:txBody>
      </p:sp>
      <p:pic>
        <p:nvPicPr>
          <p:cNvPr id="106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07444" y="9170650"/>
            <a:ext cx="369048" cy="241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#TuleapCon2017      @TuleapOpenALM"/>
          <p:cNvSpPr/>
          <p:nvPr/>
        </p:nvSpPr>
        <p:spPr>
          <a:xfrm>
            <a:off x="16912333" y="12716637"/>
            <a:ext cx="7084226" cy="635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2987" tIns="82987" rIns="82987" bIns="82987">
            <a:spAutoFit/>
          </a:bodyPr>
          <a:lstStyle>
            <a:lvl1pPr algn="r" defTabSz="815468">
              <a:lnSpc>
                <a:spcPct val="93000"/>
              </a:lnSpc>
              <a:defRPr sz="2700">
                <a:solidFill>
                  <a:srgbClr val="F6A7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#TuleapCon2017      @TuleapOpenALM        </a:t>
            </a:r>
          </a:p>
        </p:txBody>
      </p:sp>
      <p:sp>
        <p:nvSpPr>
          <p:cNvPr id="108" name="My Tuleap Story"/>
          <p:cNvSpPr/>
          <p:nvPr/>
        </p:nvSpPr>
        <p:spPr>
          <a:xfrm>
            <a:off x="10348633" y="12574835"/>
            <a:ext cx="5007534" cy="85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defRPr sz="58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My Tuleap Story</a:t>
            </a:r>
          </a:p>
        </p:txBody>
      </p:sp>
      <p:sp>
        <p:nvSpPr>
          <p:cNvPr id="10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1689100" y="38989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Background.jpg" descr="Background.jpg"/>
          <p:cNvPicPr>
            <a:picLocks noChangeAspect="1"/>
          </p:cNvPicPr>
          <p:nvPr/>
        </p:nvPicPr>
        <p:blipFill>
          <a:blip r:embed="rId2">
            <a:extLst/>
          </a:blip>
          <a:srcRect l="1461" t="0" r="1461" b="0"/>
          <a:stretch>
            <a:fillRect/>
          </a:stretch>
        </p:blipFill>
        <p:spPr>
          <a:xfrm>
            <a:off x="-4894" y="1390611"/>
            <a:ext cx="24393787" cy="10895323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Rectangle"/>
          <p:cNvSpPr/>
          <p:nvPr/>
        </p:nvSpPr>
        <p:spPr>
          <a:xfrm>
            <a:off x="7047127" y="7375303"/>
            <a:ext cx="10289746" cy="4314297"/>
          </a:xfrm>
          <a:prstGeom prst="rect">
            <a:avLst/>
          </a:prstGeom>
          <a:solidFill>
            <a:srgbClr val="000000">
              <a:alpha val="4004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</a:p>
        </p:txBody>
      </p:sp>
      <p:sp>
        <p:nvSpPr>
          <p:cNvPr id="120" name="Surname Name…"/>
          <p:cNvSpPr/>
          <p:nvPr/>
        </p:nvSpPr>
        <p:spPr>
          <a:xfrm>
            <a:off x="3658348" y="9005550"/>
            <a:ext cx="17067304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Surname Name</a:t>
            </a:r>
          </a:p>
          <a:p>
            <a:pPr defTabSz="584200">
              <a:defRPr sz="38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position</a:t>
            </a:r>
          </a:p>
        </p:txBody>
      </p:sp>
      <p:sp>
        <p:nvSpPr>
          <p:cNvPr id="121" name="Company"/>
          <p:cNvSpPr/>
          <p:nvPr/>
        </p:nvSpPr>
        <p:spPr>
          <a:xfrm>
            <a:off x="3459468" y="7691100"/>
            <a:ext cx="17058663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spcBef>
                <a:spcPts val="4200"/>
              </a:spcBef>
              <a:defRPr sz="6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Company</a:t>
            </a:r>
          </a:p>
        </p:txBody>
      </p:sp>
      <p:grpSp>
        <p:nvGrpSpPr>
          <p:cNvPr id="124" name="Group"/>
          <p:cNvGrpSpPr/>
          <p:nvPr/>
        </p:nvGrpSpPr>
        <p:grpSpPr>
          <a:xfrm>
            <a:off x="15573730" y="10891500"/>
            <a:ext cx="4237365" cy="508001"/>
            <a:chOff x="0" y="0"/>
            <a:chExt cx="4237364" cy="508000"/>
          </a:xfrm>
        </p:grpSpPr>
        <p:sp>
          <p:nvSpPr>
            <p:cNvPr id="122" name="@twitter"/>
            <p:cNvSpPr/>
            <p:nvPr/>
          </p:nvSpPr>
          <p:spPr>
            <a:xfrm>
              <a:off x="356478" y="-1"/>
              <a:ext cx="3880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584200">
                <a:spcBef>
                  <a:spcPts val="4200"/>
                </a:spcBef>
                <a:defRPr sz="2300">
                  <a:solidFill>
                    <a:srgbClr val="FFFFFF"/>
                  </a:solidFill>
                  <a:latin typeface="Open Sans Light"/>
                  <a:ea typeface="Open Sans Light"/>
                  <a:cs typeface="Open Sans Light"/>
                  <a:sym typeface="Open Sans Light"/>
                </a:defRPr>
              </a:lvl1pPr>
            </a:lstStyle>
            <a:p>
              <a:pPr/>
              <a:r>
                <a:t>@twitter</a:t>
              </a:r>
            </a:p>
          </p:txBody>
        </p:sp>
        <p:pic>
          <p:nvPicPr>
            <p:cNvPr id="123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8750"/>
              <a:ext cx="292100" cy="241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7" name="Group"/>
          <p:cNvGrpSpPr/>
          <p:nvPr/>
        </p:nvGrpSpPr>
        <p:grpSpPr>
          <a:xfrm>
            <a:off x="7464444" y="10891500"/>
            <a:ext cx="4478393" cy="508001"/>
            <a:chOff x="-1143000" y="1015999"/>
            <a:chExt cx="4478391" cy="508000"/>
          </a:xfrm>
        </p:grpSpPr>
        <p:sp>
          <p:nvSpPr>
            <p:cNvPr id="125" name="email"/>
            <p:cNvSpPr/>
            <p:nvPr/>
          </p:nvSpPr>
          <p:spPr>
            <a:xfrm>
              <a:off x="-448329" y="1015999"/>
              <a:ext cx="3783721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584200">
                <a:spcBef>
                  <a:spcPts val="4200"/>
                </a:spcBef>
                <a:defRPr sz="2300">
                  <a:solidFill>
                    <a:srgbClr val="FFFFFF"/>
                  </a:solidFill>
                  <a:latin typeface="Open Sans Light"/>
                  <a:ea typeface="Open Sans Light"/>
                  <a:cs typeface="Open Sans Light"/>
                  <a:sym typeface="Open Sans Light"/>
                </a:defRPr>
              </a:lvl1pPr>
            </a:lstStyle>
            <a:p>
              <a:pPr/>
              <a:r>
                <a:t>email</a:t>
              </a:r>
            </a:p>
          </p:txBody>
        </p:sp>
        <p:pic>
          <p:nvPicPr>
            <p:cNvPr id="126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143000" y="1149350"/>
              <a:ext cx="369048" cy="241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Your company and department…"/>
          <p:cNvSpPr/>
          <p:nvPr/>
        </p:nvSpPr>
        <p:spPr>
          <a:xfrm>
            <a:off x="758515" y="2291590"/>
            <a:ext cx="20961506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Your company and department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Industry, market needs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Internal challenges to achieve with regards to software development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y did you choose Tuleap…"/>
          <p:cNvSpPr/>
          <p:nvPr/>
        </p:nvSpPr>
        <p:spPr>
          <a:xfrm>
            <a:off x="765119" y="2289237"/>
            <a:ext cx="8768954" cy="33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Why did you choose Tuleap</a:t>
            </a:r>
            <a:endParaRPr b="1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 b="1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The reasons why you/your team chose Tuleap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What were the objectives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Why Tuleap rather than a/several other tools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How do you use Tuleap…"/>
          <p:cNvSpPr/>
          <p:nvPr/>
        </p:nvSpPr>
        <p:spPr>
          <a:xfrm>
            <a:off x="762000" y="2286000"/>
            <a:ext cx="22293858" cy="340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How do you use Tuleap </a:t>
            </a:r>
          </a:p>
          <a:p>
            <a:pPr marL="457200" indent="-228600" algn="l"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228600" algn="l"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Number of Tuleap instances/servers</a:t>
            </a:r>
            <a:endParaRPr sz="3200">
              <a:solidFill>
                <a:srgbClr val="2C333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457200" indent="-228600" algn="l"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Number and type of projects (ex: R&amp;D, embedded software, mobile, devices, about 5-people teams, 100-people teams…)</a:t>
            </a:r>
            <a:endParaRPr sz="3200">
              <a:solidFill>
                <a:srgbClr val="2C333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Number of users and profiles (developers, project leaders, CTO, product owner, customers, testers, sales, partners…)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Mail Tuleap tools used (trackers, Git, Gerrit, wiki…)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What specific configurations have you made to meet your challenges?…"/>
          <p:cNvSpPr/>
          <p:nvPr/>
        </p:nvSpPr>
        <p:spPr>
          <a:xfrm>
            <a:off x="762000" y="2286000"/>
            <a:ext cx="21628262" cy="5122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What specific configurations have you made to meet your challenges?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Tracking: add fields, workflow, triggers, permissions, notifications, reminders…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Project management : Usage of the Scrum dashboard, of the Kanban, creation of specific reports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Development:  development workflow, usage of code review tool, Jenkins integration…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indent="-228600" algn="l" defTabSz="457200">
              <a:defRPr i="1" sz="3200">
                <a:solidFill>
                  <a:srgbClr val="FF9300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Valuable : </a:t>
            </a:r>
            <a:r>
              <a:t>Add screenshots, schema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gains since you/your team(s) use Tuleap…"/>
          <p:cNvSpPr/>
          <p:nvPr/>
        </p:nvSpPr>
        <p:spPr>
          <a:xfrm>
            <a:off x="762000" y="2286000"/>
            <a:ext cx="13826952" cy="6470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The gains since you/your team(s) use Tuleap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Objective/factual results 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More subjective feelings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Benefits / expectations reached 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Why you recommand using Tuleap</a:t>
            </a:r>
          </a:p>
          <a:p>
            <a:pPr marL="457200" indent="-228600" algn="l" defTabSz="457200">
              <a:defRPr sz="3200">
                <a:solidFill>
                  <a:srgbClr val="2C333B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Your special tips to others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he future of Tuleap in your company…"/>
          <p:cNvSpPr/>
          <p:nvPr/>
        </p:nvSpPr>
        <p:spPr>
          <a:xfrm>
            <a:off x="762000" y="2286000"/>
            <a:ext cx="11786965" cy="3460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sz="5400">
                <a:solidFill>
                  <a:srgbClr val="FFAE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The future of Tuleap in your company</a:t>
            </a:r>
          </a:p>
          <a:p>
            <a:pPr marL="457200" indent="-228600" algn="l" defTabSz="457200">
              <a:lnSpc>
                <a:spcPct val="120000"/>
              </a:lnSpc>
              <a:spcBef>
                <a:spcPts val="700"/>
              </a:spcBef>
              <a:defRPr sz="12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228600" algn="l" defTabSz="457200">
              <a:lnSpc>
                <a:spcPct val="120000"/>
              </a:lnSpc>
              <a:spcBef>
                <a:spcPts val="700"/>
              </a:spcBef>
              <a:defRPr sz="28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Future tools to be used</a:t>
            </a:r>
          </a:p>
          <a:p>
            <a:pPr marL="457200" indent="-228600" algn="l" defTabSz="457200">
              <a:lnSpc>
                <a:spcPct val="120000"/>
              </a:lnSpc>
              <a:spcBef>
                <a:spcPts val="700"/>
              </a:spcBef>
              <a:defRPr sz="28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Methodologies/practices to be implemented</a:t>
            </a:r>
          </a:p>
          <a:p>
            <a:pPr marL="457200" indent="-228600" algn="l" defTabSz="457200">
              <a:lnSpc>
                <a:spcPct val="120000"/>
              </a:lnSpc>
              <a:spcBef>
                <a:spcPts val="700"/>
              </a:spcBef>
              <a:defRPr sz="28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New users/instances to come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hanks for your involvement…"/>
          <p:cNvSpPr/>
          <p:nvPr/>
        </p:nvSpPr>
        <p:spPr>
          <a:xfrm>
            <a:off x="7718434" y="5711686"/>
            <a:ext cx="8947132" cy="2292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120000"/>
              </a:lnSpc>
              <a:spcBef>
                <a:spcPts val="700"/>
              </a:spcBef>
              <a:defRPr i="1" sz="41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Thanks for your involvement </a:t>
            </a:r>
          </a:p>
          <a:p>
            <a:pPr defTabSz="457200">
              <a:lnSpc>
                <a:spcPct val="120000"/>
              </a:lnSpc>
              <a:spcBef>
                <a:spcPts val="700"/>
              </a:spcBef>
              <a:defRPr i="1" sz="4100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and for your contribution to Tuleap life</a:t>
            </a:r>
            <a:endParaRPr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